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09" r:id="rId7"/>
    <p:sldId id="314" r:id="rId8"/>
    <p:sldId id="315" r:id="rId9"/>
    <p:sldId id="310" r:id="rId10"/>
    <p:sldId id="316" r:id="rId11"/>
    <p:sldId id="312" r:id="rId12"/>
    <p:sldId id="31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A28F5E-79BC-4BE6-BF14-AF0BF36E272A}" v="27" dt="2021-02-06T15:33:09.4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19" autoAdjust="0"/>
  </p:normalViewPr>
  <p:slideViewPr>
    <p:cSldViewPr snapToGrid="0">
      <p:cViewPr varScale="1">
        <p:scale>
          <a:sx n="105" d="100"/>
          <a:sy n="105" d="100"/>
        </p:scale>
        <p:origin x="12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Robinson" userId="552a70932c49aafb" providerId="LiveId" clId="{78A28F5E-79BC-4BE6-BF14-AF0BF36E272A}"/>
    <pc:docChg chg="undo custSel addSld delSld modSld">
      <pc:chgData name="Chris Robinson" userId="552a70932c49aafb" providerId="LiveId" clId="{78A28F5E-79BC-4BE6-BF14-AF0BF36E272A}" dt="2021-02-06T15:40:35.642" v="1486" actId="27636"/>
      <pc:docMkLst>
        <pc:docMk/>
      </pc:docMkLst>
      <pc:sldChg chg="addSp delSp modSp mod">
        <pc:chgData name="Chris Robinson" userId="552a70932c49aafb" providerId="LiveId" clId="{78A28F5E-79BC-4BE6-BF14-AF0BF36E272A}" dt="2021-02-06T15:14:35.482" v="327" actId="113"/>
        <pc:sldMkLst>
          <pc:docMk/>
          <pc:sldMk cId="3870587613" sldId="310"/>
        </pc:sldMkLst>
        <pc:spChg chg="del">
          <ac:chgData name="Chris Robinson" userId="552a70932c49aafb" providerId="LiveId" clId="{78A28F5E-79BC-4BE6-BF14-AF0BF36E272A}" dt="2021-02-06T15:10:57.225" v="167" actId="478"/>
          <ac:spMkLst>
            <pc:docMk/>
            <pc:sldMk cId="3870587613" sldId="310"/>
            <ac:spMk id="3" creationId="{4097206E-EAE9-466B-8606-3D98D4D4F0D8}"/>
          </ac:spMkLst>
        </pc:spChg>
        <pc:spChg chg="add mod">
          <ac:chgData name="Chris Robinson" userId="552a70932c49aafb" providerId="LiveId" clId="{78A28F5E-79BC-4BE6-BF14-AF0BF36E272A}" dt="2021-02-06T15:14:35.482" v="327" actId="113"/>
          <ac:spMkLst>
            <pc:docMk/>
            <pc:sldMk cId="3870587613" sldId="310"/>
            <ac:spMk id="6" creationId="{DD9F5F91-B12E-4B22-B0D8-F39F7A564C64}"/>
          </ac:spMkLst>
        </pc:spChg>
        <pc:picChg chg="add mod modCrop">
          <ac:chgData name="Chris Robinson" userId="552a70932c49aafb" providerId="LiveId" clId="{78A28F5E-79BC-4BE6-BF14-AF0BF36E272A}" dt="2021-02-06T15:12:39.659" v="189" actId="1076"/>
          <ac:picMkLst>
            <pc:docMk/>
            <pc:sldMk cId="3870587613" sldId="310"/>
            <ac:picMk id="4" creationId="{3BDD1437-7A8D-4105-A5BE-B85B720A054C}"/>
          </ac:picMkLst>
        </pc:picChg>
        <pc:picChg chg="add mod modCrop">
          <ac:chgData name="Chris Robinson" userId="552a70932c49aafb" providerId="LiveId" clId="{78A28F5E-79BC-4BE6-BF14-AF0BF36E272A}" dt="2021-02-06T15:12:36.927" v="188" actId="14100"/>
          <ac:picMkLst>
            <pc:docMk/>
            <pc:sldMk cId="3870587613" sldId="310"/>
            <ac:picMk id="5" creationId="{ACDBD2C7-EF61-411B-AED7-0122D7A6B48D}"/>
          </ac:picMkLst>
        </pc:picChg>
      </pc:sldChg>
      <pc:sldChg chg="addSp delSp modSp del mod">
        <pc:chgData name="Chris Robinson" userId="552a70932c49aafb" providerId="LiveId" clId="{78A28F5E-79BC-4BE6-BF14-AF0BF36E272A}" dt="2021-02-06T15:30:50.958" v="898" actId="47"/>
        <pc:sldMkLst>
          <pc:docMk/>
          <pc:sldMk cId="2099185908" sldId="311"/>
        </pc:sldMkLst>
        <pc:spChg chg="mod">
          <ac:chgData name="Chris Robinson" userId="552a70932c49aafb" providerId="LiveId" clId="{78A28F5E-79BC-4BE6-BF14-AF0BF36E272A}" dt="2021-02-06T15:15:23.408" v="335" actId="20577"/>
          <ac:spMkLst>
            <pc:docMk/>
            <pc:sldMk cId="2099185908" sldId="311"/>
            <ac:spMk id="2" creationId="{99D3B1DB-93E8-4A3E-A5CD-3582E8B21EA2}"/>
          </ac:spMkLst>
        </pc:spChg>
        <pc:spChg chg="mod">
          <ac:chgData name="Chris Robinson" userId="552a70932c49aafb" providerId="LiveId" clId="{78A28F5E-79BC-4BE6-BF14-AF0BF36E272A}" dt="2021-02-06T15:21:03.262" v="493" actId="14100"/>
          <ac:spMkLst>
            <pc:docMk/>
            <pc:sldMk cId="2099185908" sldId="311"/>
            <ac:spMk id="3" creationId="{A1708095-B5EA-4C1E-8FD0-3BA93E20A1CD}"/>
          </ac:spMkLst>
        </pc:spChg>
        <pc:picChg chg="add del mod">
          <ac:chgData name="Chris Robinson" userId="552a70932c49aafb" providerId="LiveId" clId="{78A28F5E-79BC-4BE6-BF14-AF0BF36E272A}" dt="2021-02-06T15:29:01.942" v="823" actId="21"/>
          <ac:picMkLst>
            <pc:docMk/>
            <pc:sldMk cId="2099185908" sldId="311"/>
            <ac:picMk id="4" creationId="{A73AEF4B-4131-47F1-8CB3-EF0FCA5B5A43}"/>
          </ac:picMkLst>
        </pc:picChg>
        <pc:picChg chg="add del mod">
          <ac:chgData name="Chris Robinson" userId="552a70932c49aafb" providerId="LiveId" clId="{78A28F5E-79BC-4BE6-BF14-AF0BF36E272A}" dt="2021-02-06T15:29:01.942" v="823" actId="21"/>
          <ac:picMkLst>
            <pc:docMk/>
            <pc:sldMk cId="2099185908" sldId="311"/>
            <ac:picMk id="5" creationId="{2A3E1465-ACE4-42F7-8392-D28BAE1DE097}"/>
          </ac:picMkLst>
        </pc:picChg>
      </pc:sldChg>
      <pc:sldChg chg="addSp delSp modSp mod modClrScheme chgLayout">
        <pc:chgData name="Chris Robinson" userId="552a70932c49aafb" providerId="LiveId" clId="{78A28F5E-79BC-4BE6-BF14-AF0BF36E272A}" dt="2021-02-06T15:35:32.685" v="1022" actId="20577"/>
        <pc:sldMkLst>
          <pc:docMk/>
          <pc:sldMk cId="2734758328" sldId="312"/>
        </pc:sldMkLst>
        <pc:spChg chg="mod ord">
          <ac:chgData name="Chris Robinson" userId="552a70932c49aafb" providerId="LiveId" clId="{78A28F5E-79BC-4BE6-BF14-AF0BF36E272A}" dt="2021-02-06T15:32:02.859" v="906" actId="700"/>
          <ac:spMkLst>
            <pc:docMk/>
            <pc:sldMk cId="2734758328" sldId="312"/>
            <ac:spMk id="2" creationId="{B3E66DAF-C71C-411D-9055-A0B42971EA83}"/>
          </ac:spMkLst>
        </pc:spChg>
        <pc:spChg chg="add del mod ord">
          <ac:chgData name="Chris Robinson" userId="552a70932c49aafb" providerId="LiveId" clId="{78A28F5E-79BC-4BE6-BF14-AF0BF36E272A}" dt="2021-02-06T15:32:02.859" v="906" actId="700"/>
          <ac:spMkLst>
            <pc:docMk/>
            <pc:sldMk cId="2734758328" sldId="312"/>
            <ac:spMk id="3" creationId="{A36085E7-04C9-4336-91BD-131DC58D4DAE}"/>
          </ac:spMkLst>
        </pc:spChg>
        <pc:spChg chg="add del mod ord">
          <ac:chgData name="Chris Robinson" userId="552a70932c49aafb" providerId="LiveId" clId="{78A28F5E-79BC-4BE6-BF14-AF0BF36E272A}" dt="2021-02-06T15:32:06.957" v="907"/>
          <ac:spMkLst>
            <pc:docMk/>
            <pc:sldMk cId="2734758328" sldId="312"/>
            <ac:spMk id="6" creationId="{6A10E17E-7931-4549-9404-0631EA50830B}"/>
          </ac:spMkLst>
        </pc:spChg>
        <pc:spChg chg="add mod ord">
          <ac:chgData name="Chris Robinson" userId="552a70932c49aafb" providerId="LiveId" clId="{78A28F5E-79BC-4BE6-BF14-AF0BF36E272A}" dt="2021-02-06T15:35:32.685" v="1022" actId="20577"/>
          <ac:spMkLst>
            <pc:docMk/>
            <pc:sldMk cId="2734758328" sldId="312"/>
            <ac:spMk id="7" creationId="{CAFA11B9-01E1-4350-B933-5AF75D55CBEF}"/>
          </ac:spMkLst>
        </pc:spChg>
        <pc:graphicFrameChg chg="add del mod">
          <ac:chgData name="Chris Robinson" userId="552a70932c49aafb" providerId="LiveId" clId="{78A28F5E-79BC-4BE6-BF14-AF0BF36E272A}" dt="2021-02-06T15:31:50.733" v="903"/>
          <ac:graphicFrameMkLst>
            <pc:docMk/>
            <pc:sldMk cId="2734758328" sldId="312"/>
            <ac:graphicFrameMk id="4" creationId="{1AE45BCF-998E-4189-8829-95AB6E699AB4}"/>
          </ac:graphicFrameMkLst>
        </pc:graphicFrameChg>
        <pc:graphicFrameChg chg="add del mod">
          <ac:chgData name="Chris Robinson" userId="552a70932c49aafb" providerId="LiveId" clId="{78A28F5E-79BC-4BE6-BF14-AF0BF36E272A}" dt="2021-02-06T15:31:55.671" v="905"/>
          <ac:graphicFrameMkLst>
            <pc:docMk/>
            <pc:sldMk cId="2734758328" sldId="312"/>
            <ac:graphicFrameMk id="5" creationId="{885DE671-9789-4A4D-9F12-05162313A6A3}"/>
          </ac:graphicFrameMkLst>
        </pc:graphicFrameChg>
        <pc:graphicFrameChg chg="add mod modGraphic">
          <ac:chgData name="Chris Robinson" userId="552a70932c49aafb" providerId="LiveId" clId="{78A28F5E-79BC-4BE6-BF14-AF0BF36E272A}" dt="2021-02-06T15:34:11.665" v="932" actId="14100"/>
          <ac:graphicFrameMkLst>
            <pc:docMk/>
            <pc:sldMk cId="2734758328" sldId="312"/>
            <ac:graphicFrameMk id="8" creationId="{6CFFB0B5-68CE-4AFA-88D2-AF52D2E0A251}"/>
          </ac:graphicFrameMkLst>
        </pc:graphicFrameChg>
        <pc:picChg chg="add mod modCrop">
          <ac:chgData name="Chris Robinson" userId="552a70932c49aafb" providerId="LiveId" clId="{78A28F5E-79BC-4BE6-BF14-AF0BF36E272A}" dt="2021-02-06T15:33:50.007" v="928" actId="14100"/>
          <ac:picMkLst>
            <pc:docMk/>
            <pc:sldMk cId="2734758328" sldId="312"/>
            <ac:picMk id="9" creationId="{567E8A04-B979-41D4-9847-1819EDBDE9AF}"/>
          </ac:picMkLst>
        </pc:picChg>
        <pc:picChg chg="add mod modCrop">
          <ac:chgData name="Chris Robinson" userId="552a70932c49aafb" providerId="LiveId" clId="{78A28F5E-79BC-4BE6-BF14-AF0BF36E272A}" dt="2021-02-06T15:33:42.977" v="924" actId="1076"/>
          <ac:picMkLst>
            <pc:docMk/>
            <pc:sldMk cId="2734758328" sldId="312"/>
            <ac:picMk id="10" creationId="{00B0CE46-8F6C-4460-85F4-05063A9F5BC2}"/>
          </ac:picMkLst>
        </pc:picChg>
      </pc:sldChg>
      <pc:sldChg chg="modSp mod">
        <pc:chgData name="Chris Robinson" userId="552a70932c49aafb" providerId="LiveId" clId="{78A28F5E-79BC-4BE6-BF14-AF0BF36E272A}" dt="2021-02-06T15:40:35.642" v="1486" actId="27636"/>
        <pc:sldMkLst>
          <pc:docMk/>
          <pc:sldMk cId="683911782" sldId="313"/>
        </pc:sldMkLst>
        <pc:spChg chg="mod">
          <ac:chgData name="Chris Robinson" userId="552a70932c49aafb" providerId="LiveId" clId="{78A28F5E-79BC-4BE6-BF14-AF0BF36E272A}" dt="2021-02-06T15:40:35.642" v="1486" actId="27636"/>
          <ac:spMkLst>
            <pc:docMk/>
            <pc:sldMk cId="683911782" sldId="313"/>
            <ac:spMk id="3" creationId="{A9FD05E4-C98E-4CAD-9420-8D877D931B3C}"/>
          </ac:spMkLst>
        </pc:spChg>
      </pc:sldChg>
      <pc:sldChg chg="modSp mod">
        <pc:chgData name="Chris Robinson" userId="552a70932c49aafb" providerId="LiveId" clId="{78A28F5E-79BC-4BE6-BF14-AF0BF36E272A}" dt="2021-02-06T14:56:26.837" v="157" actId="27636"/>
        <pc:sldMkLst>
          <pc:docMk/>
          <pc:sldMk cId="2608619643" sldId="314"/>
        </pc:sldMkLst>
        <pc:spChg chg="mod">
          <ac:chgData name="Chris Robinson" userId="552a70932c49aafb" providerId="LiveId" clId="{78A28F5E-79BC-4BE6-BF14-AF0BF36E272A}" dt="2021-02-06T14:56:26.837" v="157" actId="27636"/>
          <ac:spMkLst>
            <pc:docMk/>
            <pc:sldMk cId="2608619643" sldId="314"/>
            <ac:spMk id="3" creationId="{E7261455-6AB5-4356-AFAE-1A70F3711C2B}"/>
          </ac:spMkLst>
        </pc:spChg>
      </pc:sldChg>
      <pc:sldChg chg="modSp new mod">
        <pc:chgData name="Chris Robinson" userId="552a70932c49aafb" providerId="LiveId" clId="{78A28F5E-79BC-4BE6-BF14-AF0BF36E272A}" dt="2021-02-06T14:57:17.412" v="166" actId="27636"/>
        <pc:sldMkLst>
          <pc:docMk/>
          <pc:sldMk cId="1041181549" sldId="315"/>
        </pc:sldMkLst>
        <pc:spChg chg="mod">
          <ac:chgData name="Chris Robinson" userId="552a70932c49aafb" providerId="LiveId" clId="{78A28F5E-79BC-4BE6-BF14-AF0BF36E272A}" dt="2021-02-06T14:50:45.542" v="43" actId="20577"/>
          <ac:spMkLst>
            <pc:docMk/>
            <pc:sldMk cId="1041181549" sldId="315"/>
            <ac:spMk id="2" creationId="{D858760B-9ED4-4B34-8166-167DE6F27B49}"/>
          </ac:spMkLst>
        </pc:spChg>
        <pc:spChg chg="mod">
          <ac:chgData name="Chris Robinson" userId="552a70932c49aafb" providerId="LiveId" clId="{78A28F5E-79BC-4BE6-BF14-AF0BF36E272A}" dt="2021-02-06T14:57:17.412" v="166" actId="27636"/>
          <ac:spMkLst>
            <pc:docMk/>
            <pc:sldMk cId="1041181549" sldId="315"/>
            <ac:spMk id="3" creationId="{80163062-82E3-4FF3-9DF3-1462D09AAD1F}"/>
          </ac:spMkLst>
        </pc:spChg>
      </pc:sldChg>
      <pc:sldChg chg="addSp delSp modSp mod modClrScheme chgLayout">
        <pc:chgData name="Chris Robinson" userId="552a70932c49aafb" providerId="LiveId" clId="{78A28F5E-79BC-4BE6-BF14-AF0BF36E272A}" dt="2021-02-06T15:30:37.908" v="897" actId="14100"/>
        <pc:sldMkLst>
          <pc:docMk/>
          <pc:sldMk cId="1341499673" sldId="316"/>
        </pc:sldMkLst>
        <pc:spChg chg="mod ord">
          <ac:chgData name="Chris Robinson" userId="552a70932c49aafb" providerId="LiveId" clId="{78A28F5E-79BC-4BE6-BF14-AF0BF36E272A}" dt="2021-02-06T15:28:42.476" v="821" actId="1076"/>
          <ac:spMkLst>
            <pc:docMk/>
            <pc:sldMk cId="1341499673" sldId="316"/>
            <ac:spMk id="2" creationId="{99D3B1DB-93E8-4A3E-A5CD-3582E8B21EA2}"/>
          </ac:spMkLst>
        </pc:spChg>
        <pc:spChg chg="mod ord">
          <ac:chgData name="Chris Robinson" userId="552a70932c49aafb" providerId="LiveId" clId="{78A28F5E-79BC-4BE6-BF14-AF0BF36E272A}" dt="2021-02-06T15:28:38.229" v="820" actId="1076"/>
          <ac:spMkLst>
            <pc:docMk/>
            <pc:sldMk cId="1341499673" sldId="316"/>
            <ac:spMk id="3" creationId="{A1708095-B5EA-4C1E-8FD0-3BA93E20A1CD}"/>
          </ac:spMkLst>
        </pc:spChg>
        <pc:spChg chg="add mod">
          <ac:chgData name="Chris Robinson" userId="552a70932c49aafb" providerId="LiveId" clId="{78A28F5E-79BC-4BE6-BF14-AF0BF36E272A}" dt="2021-02-06T15:30:28.638" v="895" actId="1076"/>
          <ac:spMkLst>
            <pc:docMk/>
            <pc:sldMk cId="1341499673" sldId="316"/>
            <ac:spMk id="10" creationId="{5370DE9C-7A26-40B7-AC63-20136B2C1D1D}"/>
          </ac:spMkLst>
        </pc:spChg>
        <pc:spChg chg="add mod">
          <ac:chgData name="Chris Robinson" userId="552a70932c49aafb" providerId="LiveId" clId="{78A28F5E-79BC-4BE6-BF14-AF0BF36E272A}" dt="2021-02-06T15:30:31.135" v="896" actId="1076"/>
          <ac:spMkLst>
            <pc:docMk/>
            <pc:sldMk cId="1341499673" sldId="316"/>
            <ac:spMk id="11" creationId="{76E90624-2FC4-4EA0-B1BE-CDA690838029}"/>
          </ac:spMkLst>
        </pc:spChg>
        <pc:picChg chg="del">
          <ac:chgData name="Chris Robinson" userId="552a70932c49aafb" providerId="LiveId" clId="{78A28F5E-79BC-4BE6-BF14-AF0BF36E272A}" dt="2021-02-06T15:19:24.833" v="414" actId="478"/>
          <ac:picMkLst>
            <pc:docMk/>
            <pc:sldMk cId="1341499673" sldId="316"/>
            <ac:picMk id="4" creationId="{A73AEF4B-4131-47F1-8CB3-EF0FCA5B5A43}"/>
          </ac:picMkLst>
        </pc:picChg>
        <pc:picChg chg="del">
          <ac:chgData name="Chris Robinson" userId="552a70932c49aafb" providerId="LiveId" clId="{78A28F5E-79BC-4BE6-BF14-AF0BF36E272A}" dt="2021-02-06T15:19:22.809" v="413" actId="478"/>
          <ac:picMkLst>
            <pc:docMk/>
            <pc:sldMk cId="1341499673" sldId="316"/>
            <ac:picMk id="5" creationId="{2A3E1465-ACE4-42F7-8392-D28BAE1DE097}"/>
          </ac:picMkLst>
        </pc:picChg>
        <pc:picChg chg="add mod">
          <ac:chgData name="Chris Robinson" userId="552a70932c49aafb" providerId="LiveId" clId="{78A28F5E-79BC-4BE6-BF14-AF0BF36E272A}" dt="2021-02-06T15:28:53.507" v="822" actId="1076"/>
          <ac:picMkLst>
            <pc:docMk/>
            <pc:sldMk cId="1341499673" sldId="316"/>
            <ac:picMk id="6" creationId="{02973341-DC3A-4EC7-A5BD-1A628B72C2BA}"/>
          </ac:picMkLst>
        </pc:picChg>
        <pc:picChg chg="add mod">
          <ac:chgData name="Chris Robinson" userId="552a70932c49aafb" providerId="LiveId" clId="{78A28F5E-79BC-4BE6-BF14-AF0BF36E272A}" dt="2021-02-06T15:29:45.827" v="842" actId="14100"/>
          <ac:picMkLst>
            <pc:docMk/>
            <pc:sldMk cId="1341499673" sldId="316"/>
            <ac:picMk id="7" creationId="{019B4901-28FF-4563-8B5D-372E9513B1DF}"/>
          </ac:picMkLst>
        </pc:picChg>
        <pc:picChg chg="add mod">
          <ac:chgData name="Chris Robinson" userId="552a70932c49aafb" providerId="LiveId" clId="{78A28F5E-79BC-4BE6-BF14-AF0BF36E272A}" dt="2021-02-06T15:29:41.650" v="841" actId="14100"/>
          <ac:picMkLst>
            <pc:docMk/>
            <pc:sldMk cId="1341499673" sldId="316"/>
            <ac:picMk id="8" creationId="{E9D5A648-E78F-43BE-ACEC-F96DE555E47A}"/>
          </ac:picMkLst>
        </pc:picChg>
        <pc:picChg chg="add mod">
          <ac:chgData name="Chris Robinson" userId="552a70932c49aafb" providerId="LiveId" clId="{78A28F5E-79BC-4BE6-BF14-AF0BF36E272A}" dt="2021-02-06T15:30:37.908" v="897" actId="14100"/>
          <ac:picMkLst>
            <pc:docMk/>
            <pc:sldMk cId="1341499673" sldId="316"/>
            <ac:picMk id="9" creationId="{31413D4D-1E69-4FF7-93A3-68C43FFF40EB}"/>
          </ac:picMkLst>
        </pc:picChg>
      </pc:sldChg>
      <pc:sldChg chg="add del">
        <pc:chgData name="Chris Robinson" userId="552a70932c49aafb" providerId="LiveId" clId="{78A28F5E-79BC-4BE6-BF14-AF0BF36E272A}" dt="2021-02-06T15:15:07.359" v="329" actId="47"/>
        <pc:sldMkLst>
          <pc:docMk/>
          <pc:sldMk cId="3899684400" sldId="31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hyperlink" Target="https://dcatlas.dcgis.dc.gov/crimecards/all:crimes/all:weapons/2:years/citywide:heat" TargetMode="External"/><Relationship Id="rId2" Type="http://schemas.openxmlformats.org/officeDocument/2006/relationships/hyperlink" Target="https://opendata.dc.gov/" TargetMode="External"/><Relationship Id="rId1" Type="http://schemas.openxmlformats.org/officeDocument/2006/relationships/slideLayout" Target="../slideLayouts/slideLayout2.xml"/><Relationship Id="rId4" Type="http://schemas.openxmlformats.org/officeDocument/2006/relationships/hyperlink" Target="https://opendata.cityofnewyork.u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cs.uic.edu/~urbcomp2013/urbcomp2016/papers/Exploring.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Autofit/>
          </a:bodyPr>
          <a:lstStyle/>
          <a:p>
            <a:r>
              <a:rPr lang="en-US" sz="6000" dirty="0"/>
              <a:t>Predicting Crime from Neighborhood Venue Data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Data science capstone project</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p:txBody>
          <a:bodyPr>
            <a:normAutofit/>
          </a:bodyPr>
          <a:lstStyle/>
          <a:p>
            <a:r>
              <a:rPr lang="en-US" dirty="0"/>
              <a:t>Predicting Crime Patterns Can Improve Public Safety </a:t>
            </a:r>
          </a:p>
        </p:txBody>
      </p:sp>
      <p:sp>
        <p:nvSpPr>
          <p:cNvPr id="7" name="Content Placeholder 6">
            <a:extLst>
              <a:ext uri="{FF2B5EF4-FFF2-40B4-BE49-F238E27FC236}">
                <a16:creationId xmlns:a16="http://schemas.microsoft.com/office/drawing/2014/main" id="{D9665A95-87DD-40CB-8CAC-36C7FA8B6DC2}"/>
              </a:ext>
            </a:extLst>
          </p:cNvPr>
          <p:cNvSpPr>
            <a:spLocks noGrp="1"/>
          </p:cNvSpPr>
          <p:nvPr>
            <p:ph idx="1"/>
          </p:nvPr>
        </p:nvSpPr>
        <p:spPr>
          <a:xfrm>
            <a:off x="1097280" y="2080233"/>
            <a:ext cx="10058400" cy="2015743"/>
          </a:xfrm>
        </p:spPr>
        <p:txBody>
          <a:bodyPr/>
          <a:lstStyle/>
          <a:p>
            <a:pPr marL="0" indent="0">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Problem Statement</a:t>
            </a: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Predict patterns of local crime activity in large city neighborhoods based on statistics that measure the number and variety of local neighborhood venues. These predictions will be useful in improving public safety by informing the general public and public safety officials on how criminal activity is associated with the distribution of venues in a local neighborhood. </a:t>
            </a:r>
          </a:p>
        </p:txBody>
      </p:sp>
      <p:grpSp>
        <p:nvGrpSpPr>
          <p:cNvPr id="11" name="Group 10">
            <a:extLst>
              <a:ext uri="{FF2B5EF4-FFF2-40B4-BE49-F238E27FC236}">
                <a16:creationId xmlns:a16="http://schemas.microsoft.com/office/drawing/2014/main" id="{581ADAF7-25B9-4679-8345-15E0745AA5B5}"/>
              </a:ext>
            </a:extLst>
          </p:cNvPr>
          <p:cNvGrpSpPr/>
          <p:nvPr/>
        </p:nvGrpSpPr>
        <p:grpSpPr>
          <a:xfrm>
            <a:off x="7406640" y="4152371"/>
            <a:ext cx="2794355" cy="1331609"/>
            <a:chOff x="7763256" y="4279567"/>
            <a:chExt cx="2794355" cy="1331609"/>
          </a:xfrm>
        </p:grpSpPr>
        <p:sp>
          <p:nvSpPr>
            <p:cNvPr id="10" name="TextBox 9">
              <a:extLst>
                <a:ext uri="{FF2B5EF4-FFF2-40B4-BE49-F238E27FC236}">
                  <a16:creationId xmlns:a16="http://schemas.microsoft.com/office/drawing/2014/main" id="{C9B7E63E-4F5B-4A41-834D-34F5EFA9918E}"/>
                </a:ext>
              </a:extLst>
            </p:cNvPr>
            <p:cNvSpPr txBox="1"/>
            <p:nvPr/>
          </p:nvSpPr>
          <p:spPr>
            <a:xfrm>
              <a:off x="7763256" y="4279567"/>
              <a:ext cx="2794355" cy="1323439"/>
            </a:xfrm>
            <a:prstGeom prst="rect">
              <a:avLst/>
            </a:prstGeom>
            <a:noFill/>
          </p:spPr>
          <p:txBody>
            <a:bodyPr wrap="none" rtlCol="0">
              <a:spAutoFit/>
            </a:bodyPr>
            <a:lstStyle/>
            <a:p>
              <a:r>
                <a:rPr lang="en-US" sz="8000" b="1" i="1" dirty="0"/>
                <a:t>f(     )</a:t>
              </a:r>
            </a:p>
          </p:txBody>
        </p:sp>
        <p:pic>
          <p:nvPicPr>
            <p:cNvPr id="1026" name="Picture 2" descr="Foursquare">
              <a:extLst>
                <a:ext uri="{FF2B5EF4-FFF2-40B4-BE49-F238E27FC236}">
                  <a16:creationId xmlns:a16="http://schemas.microsoft.com/office/drawing/2014/main" id="{BF6582B4-6074-4AC4-AA29-8FDF8FA4E5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477" y="4392357"/>
              <a:ext cx="1218819" cy="1218819"/>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See the source image">
            <a:extLst>
              <a:ext uri="{FF2B5EF4-FFF2-40B4-BE49-F238E27FC236}">
                <a16:creationId xmlns:a16="http://schemas.microsoft.com/office/drawing/2014/main" id="{D788B526-6D92-4BD6-B8DC-A8D8EA6889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5" t="8189" b="12039"/>
          <a:stretch/>
        </p:blipFill>
        <p:spPr bwMode="auto">
          <a:xfrm>
            <a:off x="2302090" y="4265161"/>
            <a:ext cx="2877855" cy="12984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20DAD4A-B32E-47F2-9D11-120CF4C4A40A}"/>
              </a:ext>
            </a:extLst>
          </p:cNvPr>
          <p:cNvSpPr txBox="1"/>
          <p:nvPr/>
        </p:nvSpPr>
        <p:spPr>
          <a:xfrm>
            <a:off x="5913781" y="4152370"/>
            <a:ext cx="923544" cy="1323439"/>
          </a:xfrm>
          <a:prstGeom prst="rect">
            <a:avLst/>
          </a:prstGeom>
          <a:noFill/>
        </p:spPr>
        <p:txBody>
          <a:bodyPr wrap="square" rtlCol="0">
            <a:spAutoFit/>
          </a:bodyPr>
          <a:lstStyle/>
          <a:p>
            <a:pPr algn="ctr"/>
            <a:r>
              <a:rPr lang="en-US" sz="8000" b="1" dirty="0">
                <a:sym typeface="Wingdings" panose="05000000000000000000" pitchFamily="2" charset="2"/>
              </a:rPr>
              <a:t></a:t>
            </a:r>
            <a:endParaRPr lang="en-US" sz="8000" b="1" dirty="0"/>
          </a:p>
        </p:txBody>
      </p:sp>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4B21-EA88-4D28-BF85-2896F5233746}"/>
              </a:ext>
            </a:extLst>
          </p:cNvPr>
          <p:cNvSpPr>
            <a:spLocks noGrp="1"/>
          </p:cNvSpPr>
          <p:nvPr>
            <p:ph type="title"/>
          </p:nvPr>
        </p:nvSpPr>
        <p:spPr/>
        <p:txBody>
          <a:bodyPr/>
          <a:lstStyle/>
          <a:p>
            <a:r>
              <a:rPr lang="en-US" dirty="0"/>
              <a:t>Data Acquisition </a:t>
            </a:r>
          </a:p>
        </p:txBody>
      </p:sp>
      <p:sp>
        <p:nvSpPr>
          <p:cNvPr id="3" name="Content Placeholder 2">
            <a:extLst>
              <a:ext uri="{FF2B5EF4-FFF2-40B4-BE49-F238E27FC236}">
                <a16:creationId xmlns:a16="http://schemas.microsoft.com/office/drawing/2014/main" id="{7C54C5C0-2C88-4B19-BE57-1948A28AC678}"/>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Washington DC neighborhood labels and geographic position data are available for download in .CSV format from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Open Data DC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hlinkClick r:id="rId2"/>
              </a:rPr>
              <a:t>https://opendata.dc.gov</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on DC crime incidents was download from the DC Metropolitan Police Department website at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https://dcatlas.dcgis.dc.gov/crimecards/all:crimes/all:weapons/2:years/citywide:heat</a:t>
            </a:r>
            <a:endPar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NYC neighborhood location data was obtained from the “Segmenting and Clustering Neighborhoods in New York City” lab that is part of this IBM Data Science capstone course</a:t>
            </a:r>
          </a:p>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on NYC crime incidents for 2019 was downloaded from NYC Open Data website at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https://opendata.cityofnewyork.us/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data was accessed through the following API call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https://data.cityofnewyork.us/resource/8h9b-rp9u.csv?$where=arrest_date between '2019-01-01T00:00:00' and '2020-01-01T00:00:00'&amp;$$</a:t>
            </a:r>
            <a:r>
              <a:rPr lang="en-US" sz="1800" i="1" dirty="0" err="1">
                <a:effectLst/>
                <a:latin typeface="Calibri" panose="020F0502020204030204" pitchFamily="34" charset="0"/>
                <a:ea typeface="Calibri" panose="020F0502020204030204" pitchFamily="34" charset="0"/>
                <a:cs typeface="Times New Roman" panose="02020603050405020304" pitchFamily="18" charset="0"/>
              </a:rPr>
              <a:t>app_token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=3RN3HuHQhtXYNzT6OwDSVDKAK&amp;$limit=1000000</a:t>
            </a:r>
          </a:p>
          <a:p>
            <a:pPr>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on local venues in the various DC and NYC neighborhoods will be obtained via API calls to FourSquare.com directly from the project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notebook.</a:t>
            </a:r>
            <a:endPar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97861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83C-EFA3-45CB-B3F7-22BB29772692}"/>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E7261455-6AB5-4356-AFAE-1A70F3711C2B}"/>
              </a:ext>
            </a:extLst>
          </p:cNvPr>
          <p:cNvSpPr>
            <a:spLocks noGrp="1"/>
          </p:cNvSpPr>
          <p:nvPr>
            <p:ph idx="1"/>
          </p:nvPr>
        </p:nvSpPr>
        <p:spPr/>
        <p:txBody>
          <a:bodyPr>
            <a:normAutofit/>
          </a:bodyPr>
          <a:lstStyle/>
          <a:p>
            <a:pPr>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Extraneous data in the raw .CSV files downloaded from DC and NYC government websites was removed using Microsoft Excel. </a:t>
            </a:r>
          </a:p>
          <a:p>
            <a:pPr marR="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 cleaning was done to convert date-time strings in the DC crime data to date-time objects. This will be done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notebooks using Python. This was necessary in order to filter on crime incidents that occurred in 2019. </a:t>
            </a:r>
          </a:p>
          <a:p>
            <a:pPr marR="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the NYC crime incident data, the initial API call limited the response to only incidents that occurred in 2019. Python Pandas was used to extract only the columns needed for subsequent modeling, analysis and interaction with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FourSquare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API.</a:t>
            </a:r>
          </a:p>
          <a:p>
            <a:pPr>
              <a:lnSpc>
                <a:spcPct val="107000"/>
              </a:lnSpc>
              <a:spcBef>
                <a:spcPts val="0"/>
              </a:spcBef>
              <a:spcAft>
                <a:spcPts val="800"/>
              </a:spcAft>
              <a:buFont typeface="Arial" panose="020B060402020202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FourSquare</a:t>
            </a:r>
            <a:r>
              <a:rPr lang="en-US" sz="1800" dirty="0">
                <a:effectLst/>
                <a:latin typeface="Calibri" panose="020F0502020204030204" pitchFamily="34" charset="0"/>
                <a:ea typeface="Calibri" panose="020F0502020204030204" pitchFamily="34" charset="0"/>
                <a:cs typeface="Times New Roman" panose="02020603050405020304" pitchFamily="18" charset="0"/>
              </a:rPr>
              <a:t> neighborhood venue data was downloaded and cleaned through reuse of the Python routines provided in the cluster analysis lab for the IBM</a:t>
            </a:r>
            <a:r>
              <a:rPr lang="en-US" sz="1800" baseline="30000"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Applied Data Science Capstone</a:t>
            </a:r>
            <a:r>
              <a:rPr lang="en-US" sz="1800" dirty="0">
                <a:effectLst/>
                <a:latin typeface="Calibri" panose="020F0502020204030204" pitchFamily="34" charset="0"/>
                <a:ea typeface="Calibri" panose="020F0502020204030204" pitchFamily="34" charset="0"/>
                <a:cs typeface="Times New Roman" panose="02020603050405020304" pitchFamily="18" charset="0"/>
              </a:rPr>
              <a:t> course. </a:t>
            </a:r>
            <a:endParaRPr lang="en-US" dirty="0"/>
          </a:p>
        </p:txBody>
      </p:sp>
    </p:spTree>
    <p:extLst>
      <p:ext uri="{BB962C8B-B14F-4D97-AF65-F5344CB8AC3E}">
        <p14:creationId xmlns:p14="http://schemas.microsoft.com/office/powerpoint/2010/main" val="2608619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760B-9ED4-4B34-8166-167DE6F27B49}"/>
              </a:ext>
            </a:extLst>
          </p:cNvPr>
          <p:cNvSpPr>
            <a:spLocks noGrp="1"/>
          </p:cNvSpPr>
          <p:nvPr>
            <p:ph type="title"/>
          </p:nvPr>
        </p:nvSpPr>
        <p:spPr/>
        <p:txBody>
          <a:bodyPr/>
          <a:lstStyle/>
          <a:p>
            <a:r>
              <a:rPr lang="en-US" dirty="0"/>
              <a:t>Using Data to Address the Problem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163062-82E3-4FF3-9DF3-1462D09AAD1F}"/>
                  </a:ext>
                </a:extLst>
              </p:cNvPr>
              <p:cNvSpPr>
                <a:spLocks noGrp="1"/>
              </p:cNvSpPr>
              <p:nvPr>
                <p:ph idx="1"/>
              </p:nvPr>
            </p:nvSpPr>
            <p:spPr>
              <a:xfrm>
                <a:off x="1097280" y="2108201"/>
                <a:ext cx="10222992" cy="3760891"/>
              </a:xfrm>
            </p:spPr>
            <p:txBody>
              <a:bodyPr>
                <a:normAutofit lnSpcReduction="10000"/>
              </a:bodyPr>
              <a:lstStyle/>
              <a:p>
                <a:pPr>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DC and NYC neighborhood location data will be used to retrieve venue data from FourSquare.com. </a:t>
                </a:r>
              </a:p>
              <a:p>
                <a:pPr>
                  <a:lnSpc>
                    <a:spcPct val="107000"/>
                  </a:lnSpc>
                  <a:spcBef>
                    <a:spcPts val="0"/>
                  </a:spcBef>
                  <a:spcAft>
                    <a:spcPts val="800"/>
                  </a:spcAft>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Feature selection and engineering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635508" lvl="1" indent="-342900">
                  <a:lnSpc>
                    <a:spcPct val="107000"/>
                  </a:lnSpc>
                  <a:spcBef>
                    <a:spcPts val="0"/>
                  </a:spcBef>
                  <a:spcAft>
                    <a:spcPts val="0"/>
                  </a:spcAft>
                  <a:buFont typeface="Wingdings" panose="05000000000000000000" pitchFamily="2" charset="2"/>
                  <a:buChar char="Ø"/>
                </a:pPr>
                <a:r>
                  <a:rPr lang="en-US" sz="1600" dirty="0">
                    <a:effectLst/>
                    <a:latin typeface="Calibri" panose="020F0502020204030204" pitchFamily="34" charset="0"/>
                    <a:ea typeface="Calibri" panose="020F0502020204030204" pitchFamily="34" charset="0"/>
                    <a:cs typeface="Times New Roman" panose="02020603050405020304" pitchFamily="18" charset="0"/>
                  </a:rPr>
                  <a:t>Four Squar</a:t>
                </a:r>
                <a:r>
                  <a:rPr lang="en-US" sz="1600" dirty="0">
                    <a:latin typeface="Calibri" panose="020F0502020204030204" pitchFamily="34" charset="0"/>
                    <a:ea typeface="Calibri" panose="020F0502020204030204" pitchFamily="34" charset="0"/>
                    <a:cs typeface="Times New Roman" panose="02020603050405020304" pitchFamily="18" charset="0"/>
                  </a:rPr>
                  <a:t>e - </a:t>
                </a:r>
                <a:r>
                  <a:rPr lang="en-US" sz="1600" dirty="0">
                    <a:effectLst/>
                    <a:latin typeface="Calibri" panose="020F0502020204030204" pitchFamily="34" charset="0"/>
                    <a:ea typeface="Calibri" panose="020F0502020204030204" pitchFamily="34" charset="0"/>
                    <a:cs typeface="Times New Roman" panose="02020603050405020304" pitchFamily="18" charset="0"/>
                  </a:rPr>
                  <a:t>Neighborhood venue count, venue category counts, and venue category frequencies</a:t>
                </a:r>
              </a:p>
              <a:p>
                <a:pPr marL="635508" lvl="1" indent="-342900">
                  <a:lnSpc>
                    <a:spcPct val="107000"/>
                  </a:lnSpc>
                  <a:spcBef>
                    <a:spcPts val="0"/>
                  </a:spcBef>
                  <a:spcAft>
                    <a:spcPts val="0"/>
                  </a:spcAft>
                  <a:buFont typeface="Wingdings" panose="05000000000000000000" pitchFamily="2" charset="2"/>
                  <a:buChar char="Ø"/>
                </a:pPr>
                <a:r>
                  <a:rPr lang="en-US" sz="1600" dirty="0">
                    <a:effectLst/>
                    <a:latin typeface="Calibri" panose="020F0502020204030204" pitchFamily="34" charset="0"/>
                    <a:ea typeface="Calibri" panose="020F0502020204030204" pitchFamily="34" charset="0"/>
                    <a:cs typeface="Times New Roman" panose="02020603050405020304" pitchFamily="18" charset="0"/>
                  </a:rPr>
                  <a:t>Derived neighborhood venue entropy score – measures the diversity of an area as captured by the variety of venue categories within that area (see </a:t>
                </a: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https://www.cs.uic.edu/~urbcomp2013/urbcomp2016/papers/Exploring.pdf</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lvl="1" indent="0">
                  <a:lnSpc>
                    <a:spcPct val="107000"/>
                  </a:lnSpc>
                  <a:spcBef>
                    <a:spcPts val="0"/>
                  </a:spcBef>
                  <a:spcAft>
                    <a:spcPts val="0"/>
                  </a:spcAft>
                  <a:buNone/>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𝐸𝑠𝑐𝑜𝑟𝑒</m:t>
                      </m:r>
                      <m:r>
                        <a:rPr lang="en-US" i="1">
                          <a:effectLst/>
                          <a:latin typeface="Cambria Math" panose="02040503050406030204" pitchFamily="18" charset="0"/>
                          <a:ea typeface="Calibri" panose="020F0502020204030204" pitchFamily="34" charset="0"/>
                          <a:cs typeface="Times New Roman" panose="02020603050405020304" pitchFamily="18" charset="0"/>
                        </a:rPr>
                        <m:t>= −</m:t>
                      </m:r>
                      <m:nary>
                        <m:naryPr>
                          <m:chr m:val="∑"/>
                          <m:limLoc m:val="undOvr"/>
                          <m:subHide m:val="on"/>
                          <m:supHide m:val="on"/>
                          <m:ctrlPr>
                            <a:rPr lang="en-US" i="1">
                              <a:effectLst/>
                              <a:latin typeface="Cambria Math" panose="02040503050406030204" pitchFamily="18" charset="0"/>
                              <a:ea typeface="Calibri" panose="020F0502020204030204" pitchFamily="34" charset="0"/>
                              <a:cs typeface="Times New Roman" panose="02020603050405020304" pitchFamily="18" charset="0"/>
                            </a:rPr>
                          </m:ctrlPr>
                        </m:naryPr>
                        <m:sub/>
                        <m:sup/>
                        <m:e>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𝑁</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𝑐</m:t>
                                  </m:r>
                                </m:sub>
                              </m:sSub>
                            </m:num>
                            <m:den>
                              <m:r>
                                <a:rPr lang="en-US" i="1">
                                  <a:effectLst/>
                                  <a:latin typeface="Cambria Math" panose="02040503050406030204" pitchFamily="18" charset="0"/>
                                  <a:ea typeface="Calibri" panose="020F0502020204030204" pitchFamily="34" charset="0"/>
                                  <a:cs typeface="Times New Roman" panose="02020603050405020304" pitchFamily="18" charset="0"/>
                                </a:rPr>
                                <m:t>𝑁</m:t>
                              </m:r>
                            </m:den>
                          </m:f>
                        </m:e>
                      </m:nary>
                      <m:r>
                        <a:rPr lang="en-US"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log</m:t>
                          </m:r>
                        </m:fName>
                        <m:e>
                          <m:f>
                            <m:fPr>
                              <m:ctrlPr>
                                <a:rPr lang="en-US"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𝑁</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𝑐</m:t>
                                  </m:r>
                                </m:sub>
                              </m:sSub>
                            </m:num>
                            <m:den>
                              <m:r>
                                <a:rPr lang="en-US" i="1">
                                  <a:effectLst/>
                                  <a:latin typeface="Cambria Math" panose="02040503050406030204" pitchFamily="18" charset="0"/>
                                  <a:ea typeface="Calibri" panose="020F0502020204030204" pitchFamily="34" charset="0"/>
                                  <a:cs typeface="Times New Roman" panose="02020603050405020304" pitchFamily="18" charset="0"/>
                                </a:rPr>
                                <m:t>𝑁</m:t>
                              </m:r>
                            </m:den>
                          </m:f>
                        </m:e>
                      </m:func>
                    </m:oMath>
                  </m:oMathPara>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925830" lvl="2" indent="-285750">
                  <a:lnSpc>
                    <a:spcPct val="107000"/>
                  </a:lnSpc>
                  <a:spcBef>
                    <a:spcPts val="0"/>
                  </a:spcBef>
                  <a:spcAft>
                    <a:spcPts val="0"/>
                  </a:spcAft>
                  <a:buFont typeface="Wingdings" panose="05000000000000000000" pitchFamily="2" charset="2"/>
                  <a:buChar char="§"/>
                </a:pPr>
                <a14:m>
                  <m:oMath xmlns:m="http://schemas.openxmlformats.org/officeDocument/2006/math">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𝑁</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𝑐</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𝑁𝑢𝑚𝑏𝑒𝑟</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𝑜𝑓</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𝑣𝑒𝑛𝑢𝑒𝑠</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𝑜𝑓</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𝑐𝑎𝑡𝑒𝑔𝑜𝑟𝑦</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𝑐</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𝐶</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𝑤h𝑒𝑟𝑒</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𝐶</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𝑖𝑠</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𝑡h𝑒</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𝑠𝑒𝑡</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𝑜𝑓</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𝑣𝑒𝑛𝑢𝑒</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𝑐𝑎𝑡𝑒𝑎𝑔𝑜𝑟𝑖𝑒𝑠</m:t>
                    </m:r>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925830" lvl="2" indent="-285750">
                  <a:lnSpc>
                    <a:spcPct val="107000"/>
                  </a:lnSpc>
                  <a:spcBef>
                    <a:spcPts val="0"/>
                  </a:spcBef>
                  <a:spcAft>
                    <a:spcPts val="800"/>
                  </a:spcAft>
                  <a:buFont typeface="Wingdings" panose="05000000000000000000" pitchFamily="2" charset="2"/>
                  <a:buChar char="§"/>
                </a:pPr>
                <a14:m>
                  <m:oMath xmlns:m="http://schemas.openxmlformats.org/officeDocument/2006/math">
                    <m:r>
                      <a:rPr lang="en-US" i="1">
                        <a:effectLst/>
                        <a:latin typeface="Cambria Math" panose="02040503050406030204" pitchFamily="18" charset="0"/>
                        <a:ea typeface="Calibri" panose="020F0502020204030204" pitchFamily="34" charset="0"/>
                        <a:cs typeface="Times New Roman" panose="02020603050405020304" pitchFamily="18" charset="0"/>
                      </a:rPr>
                      <m:t>𝑁</m:t>
                    </m:r>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𝑇𝑜𝑡𝑎𝑙</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𝑛𝑢𝑚𝑏𝑒𝑟</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𝑜𝑓</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𝑣𝑒𝑛𝑢𝑒𝑠</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𝑖𝑛</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𝑎</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𝑛𝑒𝑖𝑔h𝑏𝑜𝑟h𝑜𝑜𝑑</m:t>
                    </m:r>
                  </m:oMath>
                </a14:m>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925830" lvl="2" indent="-285750">
                  <a:lnSpc>
                    <a:spcPct val="107000"/>
                  </a:lnSpc>
                  <a:spcBef>
                    <a:spcPts val="0"/>
                  </a:spcBef>
                  <a:spcAft>
                    <a:spcPts val="800"/>
                  </a:spcAft>
                  <a:buFont typeface="Wingdings" panose="05000000000000000000" pitchFamily="2" charset="2"/>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507492" indent="-34290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Neighborhood venue data was also combined with neighborhood crime data for both cluster and regression analysis. </a:t>
                </a:r>
                <a:endParaRPr lang="en-US" sz="3200" dirty="0"/>
              </a:p>
            </p:txBody>
          </p:sp>
        </mc:Choice>
        <mc:Fallback>
          <p:sp>
            <p:nvSpPr>
              <p:cNvPr id="3" name="Content Placeholder 2">
                <a:extLst>
                  <a:ext uri="{FF2B5EF4-FFF2-40B4-BE49-F238E27FC236}">
                    <a16:creationId xmlns:a16="http://schemas.microsoft.com/office/drawing/2014/main" id="{80163062-82E3-4FF3-9DF3-1462D09AAD1F}"/>
                  </a:ext>
                </a:extLst>
              </p:cNvPr>
              <p:cNvSpPr>
                <a:spLocks noGrp="1" noRot="1" noChangeAspect="1" noMove="1" noResize="1" noEditPoints="1" noAdjustHandles="1" noChangeArrowheads="1" noChangeShapeType="1" noTextEdit="1"/>
              </p:cNvSpPr>
              <p:nvPr>
                <p:ph idx="1"/>
              </p:nvPr>
            </p:nvSpPr>
            <p:spPr>
              <a:xfrm>
                <a:off x="1097280" y="2108201"/>
                <a:ext cx="10222992" cy="3760891"/>
              </a:xfrm>
              <a:blipFill>
                <a:blip r:embed="rId3"/>
                <a:stretch>
                  <a:fillRect l="-1252" t="-1135" r="-537"/>
                </a:stretch>
              </a:blipFill>
            </p:spPr>
            <p:txBody>
              <a:bodyPr/>
              <a:lstStyle/>
              <a:p>
                <a:r>
                  <a:rPr lang="en-US">
                    <a:noFill/>
                  </a:rPr>
                  <a:t> </a:t>
                </a:r>
              </a:p>
            </p:txBody>
          </p:sp>
        </mc:Fallback>
      </mc:AlternateContent>
    </p:spTree>
    <p:extLst>
      <p:ext uri="{BB962C8B-B14F-4D97-AF65-F5344CB8AC3E}">
        <p14:creationId xmlns:p14="http://schemas.microsoft.com/office/powerpoint/2010/main" val="1041181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5EC8D-337D-4186-AB15-899A072EAC7B}"/>
              </a:ext>
            </a:extLst>
          </p:cNvPr>
          <p:cNvSpPr>
            <a:spLocks noGrp="1"/>
          </p:cNvSpPr>
          <p:nvPr>
            <p:ph type="title"/>
          </p:nvPr>
        </p:nvSpPr>
        <p:spPr/>
        <p:txBody>
          <a:bodyPr/>
          <a:lstStyle/>
          <a:p>
            <a:r>
              <a:rPr lang="en-US" dirty="0"/>
              <a:t>Exploring the Data</a:t>
            </a:r>
          </a:p>
        </p:txBody>
      </p:sp>
      <p:pic>
        <p:nvPicPr>
          <p:cNvPr id="4" name="Picture 3">
            <a:extLst>
              <a:ext uri="{FF2B5EF4-FFF2-40B4-BE49-F238E27FC236}">
                <a16:creationId xmlns:a16="http://schemas.microsoft.com/office/drawing/2014/main" id="{3BDD1437-7A8D-4105-A5BE-B85B720A054C}"/>
              </a:ext>
            </a:extLst>
          </p:cNvPr>
          <p:cNvPicPr>
            <a:picLocks noChangeAspect="1"/>
          </p:cNvPicPr>
          <p:nvPr/>
        </p:nvPicPr>
        <p:blipFill rotWithShape="1">
          <a:blip r:embed="rId2"/>
          <a:srcRect l="2586" t="13459" r="2373" b="1455"/>
          <a:stretch/>
        </p:blipFill>
        <p:spPr>
          <a:xfrm>
            <a:off x="2318488" y="2316777"/>
            <a:ext cx="3090672" cy="2045528"/>
          </a:xfrm>
          <a:prstGeom prst="rect">
            <a:avLst/>
          </a:prstGeom>
          <a:ln>
            <a:solidFill>
              <a:srgbClr val="FF0000"/>
            </a:solidFill>
          </a:ln>
        </p:spPr>
      </p:pic>
      <p:pic>
        <p:nvPicPr>
          <p:cNvPr id="5" name="Picture 4">
            <a:extLst>
              <a:ext uri="{FF2B5EF4-FFF2-40B4-BE49-F238E27FC236}">
                <a16:creationId xmlns:a16="http://schemas.microsoft.com/office/drawing/2014/main" id="{ACDBD2C7-EF61-411B-AED7-0122D7A6B48D}"/>
              </a:ext>
            </a:extLst>
          </p:cNvPr>
          <p:cNvPicPr/>
          <p:nvPr/>
        </p:nvPicPr>
        <p:blipFill rotWithShape="1">
          <a:blip r:embed="rId3"/>
          <a:srcRect l="1905" t="13022" r="2307"/>
          <a:stretch/>
        </p:blipFill>
        <p:spPr>
          <a:xfrm>
            <a:off x="6782839" y="2316778"/>
            <a:ext cx="3090673" cy="2045528"/>
          </a:xfrm>
          <a:prstGeom prst="rect">
            <a:avLst/>
          </a:prstGeom>
          <a:ln>
            <a:solidFill>
              <a:srgbClr val="FF0000"/>
            </a:solidFill>
          </a:ln>
        </p:spPr>
      </p:pic>
      <p:sp>
        <p:nvSpPr>
          <p:cNvPr id="6" name="TextBox 5">
            <a:extLst>
              <a:ext uri="{FF2B5EF4-FFF2-40B4-BE49-F238E27FC236}">
                <a16:creationId xmlns:a16="http://schemas.microsoft.com/office/drawing/2014/main" id="{DD9F5F91-B12E-4B22-B0D8-F39F7A564C64}"/>
              </a:ext>
            </a:extLst>
          </p:cNvPr>
          <p:cNvSpPr txBox="1"/>
          <p:nvPr/>
        </p:nvSpPr>
        <p:spPr>
          <a:xfrm>
            <a:off x="1947672" y="4757056"/>
            <a:ext cx="8858002" cy="369332"/>
          </a:xfrm>
          <a:prstGeom prst="rect">
            <a:avLst/>
          </a:prstGeom>
          <a:noFill/>
        </p:spPr>
        <p:txBody>
          <a:bodyPr wrap="none" rtlCol="0">
            <a:spAutoFit/>
          </a:bodyPr>
          <a:lstStyle/>
          <a:p>
            <a:r>
              <a:rPr lang="en-US" b="1" dirty="0"/>
              <a:t>A rough non-linear correlation between crime totals and neighborhood venue entropy score </a:t>
            </a:r>
          </a:p>
        </p:txBody>
      </p:sp>
    </p:spTree>
    <p:extLst>
      <p:ext uri="{BB962C8B-B14F-4D97-AF65-F5344CB8AC3E}">
        <p14:creationId xmlns:p14="http://schemas.microsoft.com/office/powerpoint/2010/main" val="3870587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B1DB-93E8-4A3E-A5CD-3582E8B21EA2}"/>
              </a:ext>
            </a:extLst>
          </p:cNvPr>
          <p:cNvSpPr>
            <a:spLocks noGrp="1"/>
          </p:cNvSpPr>
          <p:nvPr>
            <p:ph type="title" idx="4294967295"/>
          </p:nvPr>
        </p:nvSpPr>
        <p:spPr>
          <a:xfrm>
            <a:off x="7686906" y="278194"/>
            <a:ext cx="3363951" cy="1449387"/>
          </a:xfrm>
        </p:spPr>
        <p:txBody>
          <a:bodyPr>
            <a:normAutofit fontScale="90000"/>
          </a:bodyPr>
          <a:lstStyle/>
          <a:p>
            <a:r>
              <a:rPr lang="en-US" dirty="0"/>
              <a:t>DBSCAN Cluster Analysis </a:t>
            </a:r>
          </a:p>
        </p:txBody>
      </p:sp>
      <p:sp>
        <p:nvSpPr>
          <p:cNvPr id="3" name="Content Placeholder 2">
            <a:extLst>
              <a:ext uri="{FF2B5EF4-FFF2-40B4-BE49-F238E27FC236}">
                <a16:creationId xmlns:a16="http://schemas.microsoft.com/office/drawing/2014/main" id="{A1708095-B5EA-4C1E-8FD0-3BA93E20A1CD}"/>
              </a:ext>
            </a:extLst>
          </p:cNvPr>
          <p:cNvSpPr>
            <a:spLocks noGrp="1"/>
          </p:cNvSpPr>
          <p:nvPr>
            <p:ph idx="4294967295"/>
          </p:nvPr>
        </p:nvSpPr>
        <p:spPr>
          <a:xfrm>
            <a:off x="7434032" y="2372170"/>
            <a:ext cx="4386262" cy="3760788"/>
          </a:xfrm>
        </p:spPr>
        <p:txBody>
          <a:bodyPr>
            <a:normAutofit fontScale="92500" lnSpcReduction="10000"/>
          </a:bodyPr>
          <a:lstStyle/>
          <a:p>
            <a:r>
              <a:rPr lang="en-US" sz="1600" dirty="0"/>
              <a:t>Outlier neighborhoods (-1 label) less predictable (both high and low crime neighborhoods) based on Total Venues and E-score. </a:t>
            </a:r>
          </a:p>
          <a:p>
            <a:r>
              <a:rPr lang="en-US" sz="1600" dirty="0"/>
              <a:t>DC has similar pattern to NYC. Outlier neighborhoods are more prevalent in vibrant, inner city locations such area extending from the National Mall to Georgetown and up to Dupont Circle </a:t>
            </a:r>
          </a:p>
          <a:p>
            <a:r>
              <a:rPr lang="en-US" sz="1600" dirty="0"/>
              <a:t>Most</a:t>
            </a:r>
            <a:r>
              <a:rPr lang="en-US" sz="1600" b="1" dirty="0"/>
              <a:t> (0 labeled) </a:t>
            </a:r>
            <a:r>
              <a:rPr lang="en-US" sz="1600" dirty="0"/>
              <a:t>neighborhoods have very low average annual crime totals in which crime totals are somewhat independent of E-score.</a:t>
            </a:r>
          </a:p>
          <a:p>
            <a:r>
              <a:rPr lang="en-US" sz="1600" dirty="0"/>
              <a:t>Few (</a:t>
            </a:r>
            <a:r>
              <a:rPr lang="en-US" sz="1600" b="1" dirty="0"/>
              <a:t>1 labeled</a:t>
            </a:r>
            <a:r>
              <a:rPr lang="en-US" sz="1600" dirty="0"/>
              <a:t>) neighborhoods have moderately high crime totals on average with very high E-scores on average with low variability. </a:t>
            </a:r>
          </a:p>
          <a:p>
            <a:endParaRPr lang="en-US" sz="1600" dirty="0"/>
          </a:p>
        </p:txBody>
      </p:sp>
      <p:pic>
        <p:nvPicPr>
          <p:cNvPr id="6" name="Picture 5">
            <a:extLst>
              <a:ext uri="{FF2B5EF4-FFF2-40B4-BE49-F238E27FC236}">
                <a16:creationId xmlns:a16="http://schemas.microsoft.com/office/drawing/2014/main" id="{02973341-DC3A-4EC7-A5BD-1A628B72C2B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9665" y="3998369"/>
            <a:ext cx="2780371" cy="1824323"/>
          </a:xfrm>
          <a:prstGeom prst="rect">
            <a:avLst/>
          </a:prstGeom>
          <a:noFill/>
        </p:spPr>
      </p:pic>
      <p:pic>
        <p:nvPicPr>
          <p:cNvPr id="7" name="Picture 6">
            <a:extLst>
              <a:ext uri="{FF2B5EF4-FFF2-40B4-BE49-F238E27FC236}">
                <a16:creationId xmlns:a16="http://schemas.microsoft.com/office/drawing/2014/main" id="{019B4901-28FF-4563-8B5D-372E9513B1DF}"/>
              </a:ext>
            </a:extLst>
          </p:cNvPr>
          <p:cNvPicPr/>
          <p:nvPr/>
        </p:nvPicPr>
        <p:blipFill>
          <a:blip r:embed="rId3"/>
          <a:stretch>
            <a:fillRect/>
          </a:stretch>
        </p:blipFill>
        <p:spPr>
          <a:xfrm>
            <a:off x="4251959" y="3998368"/>
            <a:ext cx="2780371" cy="1824323"/>
          </a:xfrm>
          <a:prstGeom prst="rect">
            <a:avLst/>
          </a:prstGeom>
          <a:ln>
            <a:solidFill>
              <a:srgbClr val="FF0000"/>
            </a:solidFill>
          </a:ln>
        </p:spPr>
      </p:pic>
      <p:pic>
        <p:nvPicPr>
          <p:cNvPr id="8" name="Picture 7">
            <a:extLst>
              <a:ext uri="{FF2B5EF4-FFF2-40B4-BE49-F238E27FC236}">
                <a16:creationId xmlns:a16="http://schemas.microsoft.com/office/drawing/2014/main" id="{E9D5A648-E78F-43BE-ACEC-F96DE555E47A}"/>
              </a:ext>
            </a:extLst>
          </p:cNvPr>
          <p:cNvPicPr>
            <a:picLocks noChangeAspect="1"/>
          </p:cNvPicPr>
          <p:nvPr/>
        </p:nvPicPr>
        <p:blipFill>
          <a:blip r:embed="rId4"/>
          <a:stretch>
            <a:fillRect/>
          </a:stretch>
        </p:blipFill>
        <p:spPr>
          <a:xfrm>
            <a:off x="1019665" y="1296296"/>
            <a:ext cx="2780370" cy="1702936"/>
          </a:xfrm>
          <a:prstGeom prst="rect">
            <a:avLst/>
          </a:prstGeom>
          <a:ln>
            <a:solidFill>
              <a:srgbClr val="FF0000"/>
            </a:solidFill>
          </a:ln>
        </p:spPr>
      </p:pic>
      <p:pic>
        <p:nvPicPr>
          <p:cNvPr id="9" name="Picture 8">
            <a:extLst>
              <a:ext uri="{FF2B5EF4-FFF2-40B4-BE49-F238E27FC236}">
                <a16:creationId xmlns:a16="http://schemas.microsoft.com/office/drawing/2014/main" id="{31413D4D-1E69-4FF7-93A3-68C43FFF40EB}"/>
              </a:ext>
            </a:extLst>
          </p:cNvPr>
          <p:cNvPicPr/>
          <p:nvPr/>
        </p:nvPicPr>
        <p:blipFill>
          <a:blip r:embed="rId5"/>
          <a:stretch>
            <a:fillRect/>
          </a:stretch>
        </p:blipFill>
        <p:spPr>
          <a:xfrm>
            <a:off x="4251959" y="1296296"/>
            <a:ext cx="2780370" cy="1702936"/>
          </a:xfrm>
          <a:prstGeom prst="rect">
            <a:avLst/>
          </a:prstGeom>
          <a:ln>
            <a:solidFill>
              <a:srgbClr val="FF0000"/>
            </a:solidFill>
          </a:ln>
        </p:spPr>
      </p:pic>
      <p:sp>
        <p:nvSpPr>
          <p:cNvPr id="10" name="TextBox 9">
            <a:extLst>
              <a:ext uri="{FF2B5EF4-FFF2-40B4-BE49-F238E27FC236}">
                <a16:creationId xmlns:a16="http://schemas.microsoft.com/office/drawing/2014/main" id="{5370DE9C-7A26-40B7-AC63-20136B2C1D1D}"/>
              </a:ext>
            </a:extLst>
          </p:cNvPr>
          <p:cNvSpPr txBox="1"/>
          <p:nvPr/>
        </p:nvSpPr>
        <p:spPr>
          <a:xfrm>
            <a:off x="1019665" y="605588"/>
            <a:ext cx="2216697" cy="523220"/>
          </a:xfrm>
          <a:prstGeom prst="rect">
            <a:avLst/>
          </a:prstGeom>
          <a:noFill/>
        </p:spPr>
        <p:txBody>
          <a:bodyPr wrap="none" rtlCol="0">
            <a:spAutoFit/>
          </a:bodyPr>
          <a:lstStyle/>
          <a:p>
            <a:r>
              <a:rPr lang="en-US" sz="2800" b="1" dirty="0"/>
              <a:t>New York City</a:t>
            </a:r>
          </a:p>
        </p:txBody>
      </p:sp>
      <p:sp>
        <p:nvSpPr>
          <p:cNvPr id="11" name="TextBox 10">
            <a:extLst>
              <a:ext uri="{FF2B5EF4-FFF2-40B4-BE49-F238E27FC236}">
                <a16:creationId xmlns:a16="http://schemas.microsoft.com/office/drawing/2014/main" id="{76E90624-2FC4-4EA0-B1BE-CDA690838029}"/>
              </a:ext>
            </a:extLst>
          </p:cNvPr>
          <p:cNvSpPr txBox="1"/>
          <p:nvPr/>
        </p:nvSpPr>
        <p:spPr>
          <a:xfrm>
            <a:off x="1019665" y="3335549"/>
            <a:ext cx="2414700" cy="523220"/>
          </a:xfrm>
          <a:prstGeom prst="rect">
            <a:avLst/>
          </a:prstGeom>
          <a:noFill/>
        </p:spPr>
        <p:txBody>
          <a:bodyPr wrap="none" rtlCol="0">
            <a:spAutoFit/>
          </a:bodyPr>
          <a:lstStyle/>
          <a:p>
            <a:r>
              <a:rPr lang="en-US" sz="2800" b="1" dirty="0"/>
              <a:t>Washington DC</a:t>
            </a:r>
          </a:p>
        </p:txBody>
      </p:sp>
    </p:spTree>
    <p:extLst>
      <p:ext uri="{BB962C8B-B14F-4D97-AF65-F5344CB8AC3E}">
        <p14:creationId xmlns:p14="http://schemas.microsoft.com/office/powerpoint/2010/main" val="1341499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6DAF-C71C-411D-9055-A0B42971EA83}"/>
              </a:ext>
            </a:extLst>
          </p:cNvPr>
          <p:cNvSpPr>
            <a:spLocks noGrp="1"/>
          </p:cNvSpPr>
          <p:nvPr>
            <p:ph type="title"/>
          </p:nvPr>
        </p:nvSpPr>
        <p:spPr/>
        <p:txBody>
          <a:bodyPr/>
          <a:lstStyle/>
          <a:p>
            <a:r>
              <a:rPr lang="en-US" dirty="0"/>
              <a:t>Multi-Variate Polynomial Regression</a:t>
            </a:r>
          </a:p>
        </p:txBody>
      </p:sp>
      <p:graphicFrame>
        <p:nvGraphicFramePr>
          <p:cNvPr id="8" name="Content Placeholder 7">
            <a:extLst>
              <a:ext uri="{FF2B5EF4-FFF2-40B4-BE49-F238E27FC236}">
                <a16:creationId xmlns:a16="http://schemas.microsoft.com/office/drawing/2014/main" id="{6CFFB0B5-68CE-4AFA-88D2-AF52D2E0A251}"/>
              </a:ext>
            </a:extLst>
          </p:cNvPr>
          <p:cNvGraphicFramePr>
            <a:graphicFrameLocks noGrp="1"/>
          </p:cNvGraphicFramePr>
          <p:nvPr>
            <p:ph sz="half" idx="1"/>
            <p:extLst>
              <p:ext uri="{D42A27DB-BD31-4B8C-83A1-F6EECF244321}">
                <p14:modId xmlns:p14="http://schemas.microsoft.com/office/powerpoint/2010/main" val="3238515114"/>
              </p:ext>
            </p:extLst>
          </p:nvPr>
        </p:nvGraphicFramePr>
        <p:xfrm>
          <a:off x="1097280" y="2120900"/>
          <a:ext cx="4998720" cy="1885469"/>
        </p:xfrm>
        <a:graphic>
          <a:graphicData uri="http://schemas.openxmlformats.org/drawingml/2006/table">
            <a:tbl>
              <a:tblPr firstRow="1" bandRow="1">
                <a:tableStyleId>{5C22544A-7EE6-4342-B048-85BDC9FD1C3A}</a:tableStyleId>
              </a:tblPr>
              <a:tblGrid>
                <a:gridCol w="1487376">
                  <a:extLst>
                    <a:ext uri="{9D8B030D-6E8A-4147-A177-3AD203B41FA5}">
                      <a16:colId xmlns:a16="http://schemas.microsoft.com/office/drawing/2014/main" val="1541427432"/>
                    </a:ext>
                  </a:extLst>
                </a:gridCol>
                <a:gridCol w="1903277">
                  <a:extLst>
                    <a:ext uri="{9D8B030D-6E8A-4147-A177-3AD203B41FA5}">
                      <a16:colId xmlns:a16="http://schemas.microsoft.com/office/drawing/2014/main" val="1303425890"/>
                    </a:ext>
                  </a:extLst>
                </a:gridCol>
                <a:gridCol w="1608067">
                  <a:extLst>
                    <a:ext uri="{9D8B030D-6E8A-4147-A177-3AD203B41FA5}">
                      <a16:colId xmlns:a16="http://schemas.microsoft.com/office/drawing/2014/main" val="1670565252"/>
                    </a:ext>
                  </a:extLst>
                </a:gridCol>
              </a:tblGrid>
              <a:tr h="253768">
                <a:tc rowSpan="2">
                  <a:txBody>
                    <a:bodyPr/>
                    <a:lstStyle/>
                    <a:p>
                      <a:pPr marL="0" marR="0" algn="ctr">
                        <a:lnSpc>
                          <a:spcPct val="107000"/>
                        </a:lnSpc>
                        <a:spcBef>
                          <a:spcPts val="0"/>
                        </a:spcBef>
                        <a:spcAft>
                          <a:spcPts val="0"/>
                        </a:spcAft>
                      </a:pPr>
                      <a:r>
                        <a:rPr lang="en-US" sz="1100" kern="1200">
                          <a:effectLst/>
                        </a:rPr>
                        <a:t>Degree for Multi-Variate Polynomial Regression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gridSpan="2">
                  <a:txBody>
                    <a:bodyPr/>
                    <a:lstStyle/>
                    <a:p>
                      <a:pPr marL="0" marR="0">
                        <a:lnSpc>
                          <a:spcPct val="107000"/>
                        </a:lnSpc>
                        <a:spcBef>
                          <a:spcPts val="0"/>
                        </a:spcBef>
                        <a:spcAft>
                          <a:spcPts val="0"/>
                        </a:spcAft>
                      </a:pPr>
                      <a:r>
                        <a:rPr lang="en-US" sz="1100" kern="1200">
                          <a:effectLst/>
                        </a:rPr>
                        <a:t>Mean R</a:t>
                      </a:r>
                      <a:r>
                        <a:rPr lang="en-US" sz="1100" kern="1200" baseline="30000">
                          <a:effectLst/>
                        </a:rPr>
                        <a:t>2</a:t>
                      </a:r>
                      <a:r>
                        <a:rPr lang="en-US" sz="1100" kern="1200">
                          <a:effectLst/>
                        </a:rPr>
                        <a:t> Score from Cross-Validation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hMerge="1">
                  <a:txBody>
                    <a:bodyPr/>
                    <a:lstStyle/>
                    <a:p>
                      <a:endParaRPr lang="en-US"/>
                    </a:p>
                  </a:txBody>
                  <a:tcPr/>
                </a:tc>
                <a:extLst>
                  <a:ext uri="{0D108BD9-81ED-4DB2-BD59-A6C34878D82A}">
                    <a16:rowId xmlns:a16="http://schemas.microsoft.com/office/drawing/2014/main" val="826446807"/>
                  </a:ext>
                </a:extLst>
              </a:tr>
              <a:tr h="337894">
                <a:tc vMerge="1">
                  <a:txBody>
                    <a:bodyPr/>
                    <a:lstStyle/>
                    <a:p>
                      <a:endParaRPr lang="en-US"/>
                    </a:p>
                  </a:txBody>
                  <a:tcPr/>
                </a:tc>
                <a:tc>
                  <a:txBody>
                    <a:bodyPr/>
                    <a:lstStyle/>
                    <a:p>
                      <a:pPr marL="0" marR="0" algn="ctr">
                        <a:lnSpc>
                          <a:spcPct val="107000"/>
                        </a:lnSpc>
                        <a:spcBef>
                          <a:spcPts val="0"/>
                        </a:spcBef>
                        <a:spcAft>
                          <a:spcPts val="0"/>
                        </a:spcAft>
                      </a:pPr>
                      <a:r>
                        <a:rPr lang="en-US" sz="1100" kern="1200">
                          <a:effectLst/>
                        </a:rPr>
                        <a:t>NYC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a:txBody>
                    <a:bodyPr/>
                    <a:lstStyle/>
                    <a:p>
                      <a:pPr marL="0" marR="0" algn="ctr">
                        <a:lnSpc>
                          <a:spcPct val="107000"/>
                        </a:lnSpc>
                        <a:spcBef>
                          <a:spcPts val="0"/>
                        </a:spcBef>
                        <a:spcAft>
                          <a:spcPts val="0"/>
                        </a:spcAft>
                      </a:pPr>
                      <a:r>
                        <a:rPr lang="en-US" sz="1100" kern="1200">
                          <a:effectLst/>
                        </a:rPr>
                        <a:t>DC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extLst>
                  <a:ext uri="{0D108BD9-81ED-4DB2-BD59-A6C34878D82A}">
                    <a16:rowId xmlns:a16="http://schemas.microsoft.com/office/drawing/2014/main" val="932706878"/>
                  </a:ext>
                </a:extLst>
              </a:tr>
              <a:tr h="253768">
                <a:tc>
                  <a:txBody>
                    <a:bodyPr/>
                    <a:lstStyle/>
                    <a:p>
                      <a:pPr marL="0" marR="0" algn="ctr">
                        <a:lnSpc>
                          <a:spcPct val="107000"/>
                        </a:lnSpc>
                        <a:spcBef>
                          <a:spcPts val="0"/>
                        </a:spcBef>
                        <a:spcAft>
                          <a:spcPts val="0"/>
                        </a:spcAft>
                      </a:pPr>
                      <a:r>
                        <a:rPr lang="en-US" sz="1100" kern="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a:txBody>
                    <a:bodyPr/>
                    <a:lstStyle/>
                    <a:p>
                      <a:pPr marL="0" marR="0" algn="ctr">
                        <a:lnSpc>
                          <a:spcPct val="107000"/>
                        </a:lnSpc>
                        <a:spcBef>
                          <a:spcPts val="0"/>
                        </a:spcBef>
                        <a:spcAft>
                          <a:spcPts val="0"/>
                        </a:spcAft>
                      </a:pPr>
                      <a:r>
                        <a:rPr lang="en-US" sz="1100" kern="1200">
                          <a:effectLst/>
                        </a:rPr>
                        <a:t>0.140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a:txBody>
                    <a:bodyPr/>
                    <a:lstStyle/>
                    <a:p>
                      <a:pPr marL="0" marR="0" algn="ctr">
                        <a:lnSpc>
                          <a:spcPct val="107000"/>
                        </a:lnSpc>
                        <a:spcBef>
                          <a:spcPts val="0"/>
                        </a:spcBef>
                        <a:spcAft>
                          <a:spcPts val="0"/>
                        </a:spcAft>
                      </a:pPr>
                      <a:r>
                        <a:rPr lang="en-US" sz="1100" kern="1200">
                          <a:effectLst/>
                        </a:rPr>
                        <a:t>0.312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extLst>
                  <a:ext uri="{0D108BD9-81ED-4DB2-BD59-A6C34878D82A}">
                    <a16:rowId xmlns:a16="http://schemas.microsoft.com/office/drawing/2014/main" val="208817350"/>
                  </a:ext>
                </a:extLst>
              </a:tr>
              <a:tr h="253768">
                <a:tc>
                  <a:txBody>
                    <a:bodyPr/>
                    <a:lstStyle/>
                    <a:p>
                      <a:pPr marL="0" marR="0" algn="ctr">
                        <a:lnSpc>
                          <a:spcPct val="107000"/>
                        </a:lnSpc>
                        <a:spcBef>
                          <a:spcPts val="0"/>
                        </a:spcBef>
                        <a:spcAft>
                          <a:spcPts val="0"/>
                        </a:spcAft>
                      </a:pPr>
                      <a:r>
                        <a:rPr lang="en-US" sz="1100" kern="12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a:txBody>
                    <a:bodyPr/>
                    <a:lstStyle/>
                    <a:p>
                      <a:pPr marL="0" marR="0" algn="ctr">
                        <a:lnSpc>
                          <a:spcPct val="107000"/>
                        </a:lnSpc>
                        <a:spcBef>
                          <a:spcPts val="0"/>
                        </a:spcBef>
                        <a:spcAft>
                          <a:spcPts val="0"/>
                        </a:spcAft>
                      </a:pPr>
                      <a:r>
                        <a:rPr lang="en-US" sz="1100" kern="1200">
                          <a:effectLst/>
                        </a:rPr>
                        <a:t>0.167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a:txBody>
                    <a:bodyPr/>
                    <a:lstStyle/>
                    <a:p>
                      <a:pPr marL="0" marR="0" algn="ctr">
                        <a:lnSpc>
                          <a:spcPct val="107000"/>
                        </a:lnSpc>
                        <a:spcBef>
                          <a:spcPts val="0"/>
                        </a:spcBef>
                        <a:spcAft>
                          <a:spcPts val="0"/>
                        </a:spcAft>
                      </a:pPr>
                      <a:r>
                        <a:rPr lang="en-US" sz="1100" kern="1200" dirty="0">
                          <a:effectLst/>
                        </a:rPr>
                        <a:t>0.165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extLst>
                  <a:ext uri="{0D108BD9-81ED-4DB2-BD59-A6C34878D82A}">
                    <a16:rowId xmlns:a16="http://schemas.microsoft.com/office/drawing/2014/main" val="212996512"/>
                  </a:ext>
                </a:extLst>
              </a:tr>
              <a:tr h="253768">
                <a:tc>
                  <a:txBody>
                    <a:bodyPr/>
                    <a:lstStyle/>
                    <a:p>
                      <a:pPr marL="0" marR="0" algn="ctr">
                        <a:lnSpc>
                          <a:spcPct val="107000"/>
                        </a:lnSpc>
                        <a:spcBef>
                          <a:spcPts val="0"/>
                        </a:spcBef>
                        <a:spcAft>
                          <a:spcPts val="0"/>
                        </a:spcAft>
                      </a:pPr>
                      <a:r>
                        <a:rPr lang="en-US" sz="1100" kern="12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a:txBody>
                    <a:bodyPr/>
                    <a:lstStyle/>
                    <a:p>
                      <a:pPr marL="0" marR="0" algn="ctr">
                        <a:lnSpc>
                          <a:spcPct val="107000"/>
                        </a:lnSpc>
                        <a:spcBef>
                          <a:spcPts val="0"/>
                        </a:spcBef>
                        <a:spcAft>
                          <a:spcPts val="0"/>
                        </a:spcAft>
                      </a:pPr>
                      <a:r>
                        <a:rPr lang="en-US" sz="1100" kern="1200">
                          <a:effectLst/>
                        </a:rPr>
                        <a:t>0.191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a:txBody>
                    <a:bodyPr/>
                    <a:lstStyle/>
                    <a:p>
                      <a:pPr marL="0" marR="0" algn="ctr">
                        <a:lnSpc>
                          <a:spcPct val="107000"/>
                        </a:lnSpc>
                        <a:spcBef>
                          <a:spcPts val="0"/>
                        </a:spcBef>
                        <a:spcAft>
                          <a:spcPts val="0"/>
                        </a:spcAft>
                      </a:pPr>
                      <a:r>
                        <a:rPr lang="en-US" sz="1100" kern="1200" dirty="0">
                          <a:effectLst/>
                        </a:rPr>
                        <a:t>-0.561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extLst>
                  <a:ext uri="{0D108BD9-81ED-4DB2-BD59-A6C34878D82A}">
                    <a16:rowId xmlns:a16="http://schemas.microsoft.com/office/drawing/2014/main" val="3385521519"/>
                  </a:ext>
                </a:extLst>
              </a:tr>
              <a:tr h="253768">
                <a:tc>
                  <a:txBody>
                    <a:bodyPr/>
                    <a:lstStyle/>
                    <a:p>
                      <a:pPr marL="0" marR="0" algn="ctr">
                        <a:lnSpc>
                          <a:spcPct val="107000"/>
                        </a:lnSpc>
                        <a:spcBef>
                          <a:spcPts val="0"/>
                        </a:spcBef>
                        <a:spcAft>
                          <a:spcPts val="0"/>
                        </a:spcAft>
                      </a:pPr>
                      <a:r>
                        <a:rPr lang="en-US" sz="1100" kern="12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a:txBody>
                    <a:bodyPr/>
                    <a:lstStyle/>
                    <a:p>
                      <a:pPr marL="0" marR="0" algn="ctr">
                        <a:lnSpc>
                          <a:spcPct val="107000"/>
                        </a:lnSpc>
                        <a:spcBef>
                          <a:spcPts val="0"/>
                        </a:spcBef>
                        <a:spcAft>
                          <a:spcPts val="0"/>
                        </a:spcAft>
                      </a:pPr>
                      <a:r>
                        <a:rPr lang="en-US" sz="1100" kern="1200">
                          <a:effectLst/>
                        </a:rPr>
                        <a:t>0.164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a:txBody>
                    <a:bodyPr/>
                    <a:lstStyle/>
                    <a:p>
                      <a:pPr marL="0" marR="0" algn="ctr">
                        <a:lnSpc>
                          <a:spcPct val="107000"/>
                        </a:lnSpc>
                        <a:spcBef>
                          <a:spcPts val="0"/>
                        </a:spcBef>
                        <a:spcAft>
                          <a:spcPts val="0"/>
                        </a:spcAft>
                      </a:pPr>
                      <a:r>
                        <a:rPr lang="en-US" sz="1100" kern="1200">
                          <a:effectLst/>
                        </a:rPr>
                        <a:t>-1.795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extLst>
                  <a:ext uri="{0D108BD9-81ED-4DB2-BD59-A6C34878D82A}">
                    <a16:rowId xmlns:a16="http://schemas.microsoft.com/office/drawing/2014/main" val="2547818761"/>
                  </a:ext>
                </a:extLst>
              </a:tr>
              <a:tr h="253768">
                <a:tc>
                  <a:txBody>
                    <a:bodyPr/>
                    <a:lstStyle/>
                    <a:p>
                      <a:pPr marL="0" marR="0" algn="ctr">
                        <a:lnSpc>
                          <a:spcPct val="107000"/>
                        </a:lnSpc>
                        <a:spcBef>
                          <a:spcPts val="0"/>
                        </a:spcBef>
                        <a:spcAft>
                          <a:spcPts val="0"/>
                        </a:spcAft>
                      </a:pPr>
                      <a:r>
                        <a:rPr lang="en-US" sz="1100" kern="12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a:txBody>
                    <a:bodyPr/>
                    <a:lstStyle/>
                    <a:p>
                      <a:pPr marL="0" marR="0" algn="ctr">
                        <a:lnSpc>
                          <a:spcPct val="107000"/>
                        </a:lnSpc>
                        <a:spcBef>
                          <a:spcPts val="0"/>
                        </a:spcBef>
                        <a:spcAft>
                          <a:spcPts val="0"/>
                        </a:spcAft>
                      </a:pPr>
                      <a:r>
                        <a:rPr lang="en-US" sz="1100" kern="1200">
                          <a:effectLst/>
                        </a:rPr>
                        <a:t>0.084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tc>
                  <a:txBody>
                    <a:bodyPr/>
                    <a:lstStyle/>
                    <a:p>
                      <a:pPr marL="0" marR="0" algn="ctr">
                        <a:lnSpc>
                          <a:spcPct val="107000"/>
                        </a:lnSpc>
                        <a:spcBef>
                          <a:spcPts val="0"/>
                        </a:spcBef>
                        <a:spcAft>
                          <a:spcPts val="0"/>
                        </a:spcAft>
                      </a:pPr>
                      <a:r>
                        <a:rPr lang="en-US" sz="1100" kern="1200" dirty="0">
                          <a:effectLst/>
                        </a:rPr>
                        <a:t>-5.200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83316" marR="83316" marT="41658" marB="41658"/>
                </a:tc>
                <a:extLst>
                  <a:ext uri="{0D108BD9-81ED-4DB2-BD59-A6C34878D82A}">
                    <a16:rowId xmlns:a16="http://schemas.microsoft.com/office/drawing/2014/main" val="2821792967"/>
                  </a:ext>
                </a:extLst>
              </a:tr>
            </a:tbl>
          </a:graphicData>
        </a:graphic>
      </p:graphicFrame>
      <p:sp>
        <p:nvSpPr>
          <p:cNvPr id="7" name="Content Placeholder 6">
            <a:extLst>
              <a:ext uri="{FF2B5EF4-FFF2-40B4-BE49-F238E27FC236}">
                <a16:creationId xmlns:a16="http://schemas.microsoft.com/office/drawing/2014/main" id="{CAFA11B9-01E1-4350-B933-5AF75D55CBEF}"/>
              </a:ext>
            </a:extLst>
          </p:cNvPr>
          <p:cNvSpPr>
            <a:spLocks noGrp="1"/>
          </p:cNvSpPr>
          <p:nvPr>
            <p:ph sz="half" idx="2"/>
          </p:nvPr>
        </p:nvSpPr>
        <p:spPr>
          <a:xfrm>
            <a:off x="6684264" y="2120900"/>
            <a:ext cx="4471416" cy="4023868"/>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R</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results using model cross-validation for different degrees of the multi-variate polynomial fit did not perform well with the set of features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Total Venues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E-score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distribution plots also indicate that the polynomial regression models do not perform well on the data sets.</a:t>
            </a:r>
          </a:p>
          <a:p>
            <a:pPr lvl="1"/>
            <a:r>
              <a:rPr lang="en-US" sz="1600" dirty="0">
                <a:effectLst/>
                <a:latin typeface="Calibri" panose="020F0502020204030204" pitchFamily="34" charset="0"/>
                <a:ea typeface="Calibri" panose="020F0502020204030204" pitchFamily="34" charset="0"/>
                <a:cs typeface="Times New Roman" panose="02020603050405020304" pitchFamily="18" charset="0"/>
              </a:rPr>
              <a:t> Models do not capture neighborhoods with high crime totals (right tail of the distribution). </a:t>
            </a:r>
            <a:endParaRPr lang="en-US" dirty="0"/>
          </a:p>
        </p:txBody>
      </p:sp>
      <p:pic>
        <p:nvPicPr>
          <p:cNvPr id="9" name="Picture 8">
            <a:extLst>
              <a:ext uri="{FF2B5EF4-FFF2-40B4-BE49-F238E27FC236}">
                <a16:creationId xmlns:a16="http://schemas.microsoft.com/office/drawing/2014/main" id="{567E8A04-B979-41D4-9847-1819EDBDE9AF}"/>
              </a:ext>
            </a:extLst>
          </p:cNvPr>
          <p:cNvPicPr/>
          <p:nvPr/>
        </p:nvPicPr>
        <p:blipFill rotWithShape="1">
          <a:blip r:embed="rId2" cstate="print">
            <a:extLst>
              <a:ext uri="{28A0092B-C50C-407E-A947-70E740481C1C}">
                <a14:useLocalDpi xmlns:a14="http://schemas.microsoft.com/office/drawing/2010/main" val="0"/>
              </a:ext>
            </a:extLst>
          </a:blip>
          <a:srcRect l="50227"/>
          <a:stretch/>
        </p:blipFill>
        <p:spPr bwMode="auto">
          <a:xfrm>
            <a:off x="1097280" y="4221316"/>
            <a:ext cx="2484119" cy="2070809"/>
          </a:xfrm>
          <a:prstGeom prst="rect">
            <a:avLst/>
          </a:prstGeom>
          <a:noFill/>
          <a:ln>
            <a:solidFill>
              <a:srgbClr val="FF0000"/>
            </a:solidFill>
          </a:ln>
        </p:spPr>
      </p:pic>
      <p:pic>
        <p:nvPicPr>
          <p:cNvPr id="10" name="Picture 9">
            <a:extLst>
              <a:ext uri="{FF2B5EF4-FFF2-40B4-BE49-F238E27FC236}">
                <a16:creationId xmlns:a16="http://schemas.microsoft.com/office/drawing/2014/main" id="{00B0CE46-8F6C-4460-85F4-05063A9F5BC2}"/>
              </a:ext>
            </a:extLst>
          </p:cNvPr>
          <p:cNvPicPr/>
          <p:nvPr/>
        </p:nvPicPr>
        <p:blipFill rotWithShape="1">
          <a:blip r:embed="rId3" cstate="print">
            <a:extLst>
              <a:ext uri="{28A0092B-C50C-407E-A947-70E740481C1C}">
                <a14:useLocalDpi xmlns:a14="http://schemas.microsoft.com/office/drawing/2010/main" val="0"/>
              </a:ext>
            </a:extLst>
          </a:blip>
          <a:srcRect l="51307"/>
          <a:stretch/>
        </p:blipFill>
        <p:spPr bwMode="auto">
          <a:xfrm>
            <a:off x="3687256" y="4221316"/>
            <a:ext cx="2408744" cy="2070809"/>
          </a:xfrm>
          <a:prstGeom prst="rect">
            <a:avLst/>
          </a:prstGeom>
          <a:noFill/>
          <a:ln>
            <a:solidFill>
              <a:srgbClr val="FF0000"/>
            </a:solidFill>
          </a:ln>
        </p:spPr>
      </p:pic>
    </p:spTree>
    <p:extLst>
      <p:ext uri="{BB962C8B-B14F-4D97-AF65-F5344CB8AC3E}">
        <p14:creationId xmlns:p14="http://schemas.microsoft.com/office/powerpoint/2010/main" val="2734758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804F3-832C-450B-B30E-3303E04B449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9FD05E4-C98E-4CAD-9420-8D877D931B3C}"/>
              </a:ext>
            </a:extLst>
          </p:cNvPr>
          <p:cNvSpPr>
            <a:spLocks noGrp="1"/>
          </p:cNvSpPr>
          <p:nvPr>
            <p:ph idx="1"/>
          </p:nvPr>
        </p:nvSpPr>
        <p:spPr/>
        <p:txBody>
          <a:bodyPr>
            <a:normAutofit fontScale="85000" lnSpcReduction="20000"/>
          </a:bodyPr>
          <a:lstStyle/>
          <a:p>
            <a:r>
              <a:rPr lang="en-US" sz="4100" b="1" dirty="0"/>
              <a:t>More work to do!</a:t>
            </a:r>
          </a:p>
          <a:p>
            <a:r>
              <a:rPr lang="en-US" dirty="0"/>
              <a:t>Modeling crime activity from neighborhood venue data does offer useful insights, but likely needs to be combined with other neighborhood features to improve predictive capability.</a:t>
            </a:r>
          </a:p>
          <a:p>
            <a:pPr lvl="1">
              <a:buFont typeface="Wingdings" panose="05000000000000000000" pitchFamily="2" charset="2"/>
              <a:buChar char="Ø"/>
            </a:pPr>
            <a:r>
              <a:rPr lang="en-US" dirty="0"/>
              <a:t>DBSCAN cluster analysis using Total Neighborhood Crimes for 2019, Total Neighborhood Venues, and Neighborhood Venue Entropy Scores as features was moderately useful in providing insights into crime patterns, especially when cluster labels were visualized geographically. </a:t>
            </a:r>
          </a:p>
          <a:p>
            <a:pPr lvl="1">
              <a:buFont typeface="Wingdings" panose="05000000000000000000" pitchFamily="2" charset="2"/>
              <a:buChar char="Ø"/>
            </a:pPr>
            <a:r>
              <a:rPr lang="en-US" dirty="0"/>
              <a:t>Multi-variate polynomial regression to predict Total Neighborhood Crimes from the feature set of Total Neighborhood Venues and Neighborhood Venue Entropy did not perform well based on average R2 scores from cross-validation of the regression models at various polynomial degrees. </a:t>
            </a:r>
          </a:p>
          <a:p>
            <a:pPr marL="0">
              <a:buNone/>
            </a:pPr>
            <a:r>
              <a:rPr lang="en-US" dirty="0"/>
              <a:t>Future efforts to improve the model should investigate adding features. These features could be derived from neighborhood socio-economic data and proximity of public safety resources, for example. </a:t>
            </a:r>
          </a:p>
          <a:p>
            <a:r>
              <a:rPr lang="en-US" dirty="0"/>
              <a:t>  </a:t>
            </a:r>
          </a:p>
        </p:txBody>
      </p:sp>
    </p:spTree>
    <p:extLst>
      <p:ext uri="{BB962C8B-B14F-4D97-AF65-F5344CB8AC3E}">
        <p14:creationId xmlns:p14="http://schemas.microsoft.com/office/powerpoint/2010/main" val="68391178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{66DB387D-BC69-45C4-8CC2-0DF775B325FA}tf11437505_win32</Template>
  <TotalTime>69</TotalTime>
  <Words>931</Words>
  <Application>Microsoft Office PowerPoint</Application>
  <PresentationFormat>Widescreen</PresentationFormat>
  <Paragraphs>67</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Cambria Math</vt:lpstr>
      <vt:lpstr>Georgia Pro Cond Light</vt:lpstr>
      <vt:lpstr>Speak Pro</vt:lpstr>
      <vt:lpstr>Wingdings</vt:lpstr>
      <vt:lpstr>RetrospectVTI</vt:lpstr>
      <vt:lpstr>Predicting Crime from Neighborhood Venue Data</vt:lpstr>
      <vt:lpstr>Predicting Crime Patterns Can Improve Public Safety </vt:lpstr>
      <vt:lpstr>Data Acquisition </vt:lpstr>
      <vt:lpstr>Data Cleaning</vt:lpstr>
      <vt:lpstr>Using Data to Address the Problem</vt:lpstr>
      <vt:lpstr>Exploring the Data</vt:lpstr>
      <vt:lpstr>DBSCAN Cluster Analysis </vt:lpstr>
      <vt:lpstr>Multi-Variate Polynomial Regression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Crime from Neighborhood Venue Data</dc:title>
  <dc:creator>Chris Robinson</dc:creator>
  <cp:lastModifiedBy>Chris Robinson</cp:lastModifiedBy>
  <cp:revision>3</cp:revision>
  <dcterms:created xsi:type="dcterms:W3CDTF">2021-02-06T14:31:11Z</dcterms:created>
  <dcterms:modified xsi:type="dcterms:W3CDTF">2021-02-06T15:40:54Z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